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21"/>
  </p:notesMasterIdLst>
  <p:sldIdLst>
    <p:sldId id="256" r:id="rId2"/>
    <p:sldId id="257" r:id="rId3"/>
    <p:sldId id="283" r:id="rId4"/>
    <p:sldId id="284" r:id="rId5"/>
    <p:sldId id="264" r:id="rId6"/>
    <p:sldId id="274" r:id="rId7"/>
    <p:sldId id="275" r:id="rId8"/>
    <p:sldId id="281" r:id="rId9"/>
    <p:sldId id="286" r:id="rId10"/>
    <p:sldId id="285" r:id="rId11"/>
    <p:sldId id="263" r:id="rId12"/>
    <p:sldId id="267" r:id="rId13"/>
    <p:sldId id="265" r:id="rId14"/>
    <p:sldId id="261" r:id="rId15"/>
    <p:sldId id="287" r:id="rId16"/>
    <p:sldId id="268" r:id="rId17"/>
    <p:sldId id="288" r:id="rId18"/>
    <p:sldId id="289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7" autoAdjust="0"/>
    <p:restoredTop sz="89001" autoAdjust="0"/>
  </p:normalViewPr>
  <p:slideViewPr>
    <p:cSldViewPr snapToGrid="0">
      <p:cViewPr varScale="1">
        <p:scale>
          <a:sx n="103" d="100"/>
          <a:sy n="103" d="100"/>
        </p:scale>
        <p:origin x="7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3AAAE-FAC9-4953-9C02-80DC64B93D48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3F9F4C-3EA7-4D74-B85F-368BDFE06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23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unsplash.com/photos/aerial-photo-of-horseshoe-road-WV10LYoq-fs?utm_content=creditCopyText&amp;utm_medium=referral&amp;utm_source=unsplash" TargetMode="External"/><Relationship Id="rId3" Type="http://schemas.openxmlformats.org/officeDocument/2006/relationships/hyperlink" Target="https://github.com/nik-yo" TargetMode="External"/><Relationship Id="rId7" Type="http://schemas.openxmlformats.org/officeDocument/2006/relationships/hyperlink" Target="https://unsplash.com/@tanelah?utm_content=creditCopyText&amp;utm_medium=referral&amp;utm_source=unsplash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6" Type="http://schemas.openxmlformats.org/officeDocument/2006/relationships/hyperlink" Target="mailto:nikki.yodo@nikyotech.com" TargetMode="External"/><Relationship Id="rId5" Type="http://schemas.openxmlformats.org/officeDocument/2006/relationships/hyperlink" Target="http://www.nikyotech.com/" TargetMode="External"/><Relationship Id="rId4" Type="http://schemas.openxmlformats.org/officeDocument/2006/relationships/hyperlink" Target="https://www.linkedin.com/in/nikkiyodo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raddfilms?utm_content=creditCopyText&amp;utm_medium=referral&amp;utm_source=unsplash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white-wooden-house-between-trees-sejLyCD2UQE?utm_content=creditCopyText&amp;utm_medium=referral&amp;utm_source=unsplash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hamo_007?utm_content=creditCopyText&amp;utm_medium=referral&amp;utm_source=unsplash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a-close-up-of-a-piece-of-paper-with-a-notice-of-eviction-on-it-idy16o-UasE?utm_content=creditCopyText&amp;utm_medium=referral&amp;utm_source=unsplash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Journey</a:t>
            </a:r>
          </a:p>
          <a:p>
            <a:endParaRPr lang="en-US" b="1" dirty="0"/>
          </a:p>
          <a:p>
            <a:r>
              <a:rPr lang="en-US" b="1" dirty="0"/>
              <a:t>Experience</a:t>
            </a:r>
            <a:r>
              <a:rPr lang="en-US" dirty="0"/>
              <a:t>: Software, DevOps, Cloud Ops engineer</a:t>
            </a:r>
          </a:p>
          <a:p>
            <a:r>
              <a:rPr lang="en-US" b="1" dirty="0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https://github.com/nik-yo</a:t>
            </a:r>
            <a:r>
              <a:rPr lang="en-US" dirty="0"/>
              <a:t> </a:t>
            </a:r>
          </a:p>
          <a:p>
            <a:r>
              <a:rPr lang="en-US" b="1" dirty="0"/>
              <a:t>LinkedIn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https://www.linkedin.com/in/nikkiyodo/</a:t>
            </a:r>
            <a:r>
              <a:rPr lang="en-US" dirty="0"/>
              <a:t> </a:t>
            </a:r>
          </a:p>
          <a:p>
            <a:r>
              <a:rPr lang="en-US" b="1" dirty="0"/>
              <a:t>Consulting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www.nikyotech.com</a:t>
            </a:r>
            <a:endParaRPr lang="en-US" dirty="0"/>
          </a:p>
          <a:p>
            <a:r>
              <a:rPr lang="en-US" b="1" dirty="0"/>
              <a:t>Email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nikki.yodo@nikyotech.com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fi-FI" dirty="0"/>
              <a:t>Photo by </a:t>
            </a:r>
            <a:r>
              <a:rPr lang="fi-FI" dirty="0">
                <a:hlinkClick r:id="rId7"/>
              </a:rPr>
              <a:t>Taneli Lahtinen</a:t>
            </a:r>
            <a:r>
              <a:rPr lang="fi-FI" dirty="0"/>
              <a:t> on </a:t>
            </a:r>
            <a:r>
              <a:rPr lang="fi-FI" dirty="0">
                <a:hlinkClick r:id="rId8"/>
              </a:rPr>
              <a:t>Unsplash</a:t>
            </a:r>
            <a:r>
              <a:rPr lang="fi-FI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3F9F4C-3EA7-4D74-B85F-368BDFE06ED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374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Redd F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3F9F4C-3EA7-4D74-B85F-368BDFE06ED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583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Allan Vega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3F9F4C-3EA7-4D74-B85F-368BDFE06ED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271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 to develop (Time). Cheap to operate (Cost). Reliable and scalable. (Quality). I heard cloud is good for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3F9F4C-3EA7-4D74-B85F-368BDFE06ED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09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53B6F-8BB5-B2DF-770A-1D84D606A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E5C2F-00E6-E835-FE42-57567582B1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20277-9905-3D70-3663-3449DDB6C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E6A1C-6F2E-4B8B-87DB-07BD8BC7DBF7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1D2CE-3F48-1183-AF50-9BF4FF432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3BCEE-8CBB-F98A-30C4-9C1E4DAE1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C2469-FF91-44FD-A466-163CD7DF8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04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E3A7E-5083-9BB3-A2B3-E29536B3D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549B56-3D4F-1205-F560-2EF1589A08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EB23E-6F7D-6AA6-8AA4-5AF8C6230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E6A1C-6F2E-4B8B-87DB-07BD8BC7DBF7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0AAFAB-D5C0-F705-51CB-CCF497843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B8655-8515-6A26-01A9-C33CF43D5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C2469-FF91-44FD-A466-163CD7DF8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39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843B3C-D683-398D-53D5-D2A8188CB0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A925D9-AD2D-821E-D83E-159A64565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3349E-025C-4D22-ED5A-58F017AE8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E6A1C-6F2E-4B8B-87DB-07BD8BC7DBF7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896A1-0937-66D6-1D3C-3AC2C5BBD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20F8D-8C3B-8005-3F3D-A25E89A68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C2469-FF91-44FD-A466-163CD7DF8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446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810F-2F80-06C4-F731-9DEE7117B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119ED-478E-DA7C-7EA7-C7CB940BB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E686B-A35B-7A48-05FE-57DC2CEDE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E6A1C-6F2E-4B8B-87DB-07BD8BC7DBF7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4E98C-EA47-F122-E8CF-AD8C8F733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9326A-F7AC-CF46-2778-AA84F7D66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C2469-FF91-44FD-A466-163CD7DF8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569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E0D9F-7D76-52EA-39E2-B9D94BFFF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C568E-ACB1-05CA-CC74-39CE643A94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B43D8-5C49-029B-EEAE-548BA1C25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E6A1C-6F2E-4B8B-87DB-07BD8BC7DBF7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04414-1A88-9AFB-1DE2-3877B36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2087E-E87B-5BFA-EF25-8B13280A8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C2469-FF91-44FD-A466-163CD7DF8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110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C91B-FAF0-2E00-AB70-89B058583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75C96-7D3A-4872-93D3-538C570FE0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70B501-214C-CDB9-3CCD-B0985A71D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D686C9-7576-CAE5-C7CF-F8F85FEB0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E6A1C-6F2E-4B8B-87DB-07BD8BC7DBF7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9F89D0-BB45-4B3B-3BFF-4E7B12362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E6FFFB-7EC8-3CA1-B646-96EA681F5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C2469-FF91-44FD-A466-163CD7DF8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96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C630-08F5-DF98-C37C-64B6570DC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A68CFE-CDD9-908B-CE70-D7E36F10A2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E08BC8-B6F4-E22E-33CE-4665D6039A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D169C0-892E-D4E0-F479-D81FDBCFA8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201B2E-8057-A2CC-C544-7D0A7A0B22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695209-DC1E-8F22-B2E5-871045CF8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E6A1C-6F2E-4B8B-87DB-07BD8BC7DBF7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5A1466-9142-0D25-AF0B-E7E2E827D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EE4682-8D12-FE7D-4D22-DF130808A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C2469-FF91-44FD-A466-163CD7DF8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59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B5CBD-C8A8-9D4B-B30A-6812E7AEC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249CBA-C074-4A07-C2E8-CA5D1A0C7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E6A1C-6F2E-4B8B-87DB-07BD8BC7DBF7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93746-2AF0-72E5-7039-6A5F09624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04C63C-A2F5-41A4-4633-7D8BA93C2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C2469-FF91-44FD-A466-163CD7DF8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60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101DFD-3056-1D1D-C937-8751AB1F3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E6A1C-6F2E-4B8B-87DB-07BD8BC7DBF7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414C3A-B977-0632-F4A0-1FFDDAA1C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F191D-A1A6-A4FD-D570-D6F5A02FC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C2469-FF91-44FD-A466-163CD7DF8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06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7F819-1ED4-C2BE-A26B-14B2BA175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DEF8C-9331-B947-1E8B-CCAFCAC27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BF9413-2EF1-AD4A-0A1A-2CFD542A3C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3C646E-8ACF-66B3-EED5-BAB8317F3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E6A1C-6F2E-4B8B-87DB-07BD8BC7DBF7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22D4D9-EEA4-3B1D-50F5-33EB57499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D53B97-580F-F0FC-6801-028D32CF2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C2469-FF91-44FD-A466-163CD7DF8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563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B3B42-C2DC-B954-7AA3-39B15E2F5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0FD2E5-B9E0-055B-26BC-9C8C6FCD55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7CBF5B-DB42-012C-8D10-9E952B2DDA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386C18-73AA-9E2C-1E11-A0121268E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E6A1C-6F2E-4B8B-87DB-07BD8BC7DBF7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330D7-44A9-CFD8-5F91-3D4A58B38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F06CC-82DE-5006-4DD9-A3985BE4B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C2469-FF91-44FD-A466-163CD7DF8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621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67FD5D-EE39-BE53-99C8-3CF87EECA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A1D8BD-765C-EC33-5070-BE9BE1520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3DF40-865A-D6DC-E7AF-5C1782D217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E6A1C-6F2E-4B8B-87DB-07BD8BC7DBF7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4E8E6-2FD0-2AAC-DDE6-074E161191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DE331-F079-E90E-7074-0F6D862B87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C2469-FF91-44FD-A466-163CD7DF8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89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loudflare.com/products/registrar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2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12" Type="http://schemas.openxmlformats.org/officeDocument/2006/relationships/hyperlink" Target="https://littleduck.tistory.com/123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bit.ly/awskcug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9FF20-4BBA-9213-8591-555A57D005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Penny Web Hosting in AWS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A302E9-1FC6-1B7A-23C5-9195E2003F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Host Robust and Scalable Website in AWS for Less</a:t>
            </a:r>
          </a:p>
          <a:p>
            <a:endParaRPr lang="en-US" dirty="0"/>
          </a:p>
          <a:p>
            <a:r>
              <a:rPr lang="en-US" dirty="0"/>
              <a:t>Nikki Yodo</a:t>
            </a:r>
          </a:p>
        </p:txBody>
      </p:sp>
    </p:spTree>
    <p:extLst>
      <p:ext uri="{BB962C8B-B14F-4D97-AF65-F5344CB8AC3E}">
        <p14:creationId xmlns:p14="http://schemas.microsoft.com/office/powerpoint/2010/main" val="1252531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F194EE1-C203-FBD0-F9B5-3C8E4AF39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45" y="0"/>
            <a:ext cx="114633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523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stion mark against red wall">
            <a:extLst>
              <a:ext uri="{FF2B5EF4-FFF2-40B4-BE49-F238E27FC236}">
                <a16:creationId xmlns:a16="http://schemas.microsoft.com/office/drawing/2014/main" id="{9799F676-C823-FABB-528E-A94619DCC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59492"/>
            <a:ext cx="12197802" cy="737347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1DE7B17-85C1-4BBB-79AA-27C4C676B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848E0C-19D9-B712-E9E3-F97A2166B3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965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6A220-F5A3-FBF4-D56D-DDC372C41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D4061-DC68-FAF9-6654-F1FF033B6D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662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4AC69-77FF-5140-0C1C-337765E48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Next.js?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22802-4829-CCCA-907E-582070043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React/NodeJS based</a:t>
            </a:r>
          </a:p>
          <a:p>
            <a:r>
              <a:rPr lang="en-US" dirty="0"/>
              <a:t>Support SSG (Static Site Generation)</a:t>
            </a:r>
          </a:p>
          <a:p>
            <a:r>
              <a:rPr lang="en-US" dirty="0"/>
              <a:t>SEO friendly</a:t>
            </a:r>
          </a:p>
          <a:p>
            <a:r>
              <a:rPr lang="en-US" dirty="0"/>
              <a:t>Built-in router (folder based)</a:t>
            </a:r>
          </a:p>
          <a:p>
            <a:r>
              <a:rPr lang="en-US" dirty="0"/>
              <a:t>Support Tailwind CSS (utility first) out of the box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59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DB5D8-CE77-728C-CE2B-E19F2D092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E8C8B-36C9-C096-1664-3C50F7E71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CloudFlare</a:t>
            </a:r>
            <a:endParaRPr lang="en-US" dirty="0"/>
          </a:p>
          <a:p>
            <a:pPr lvl="1"/>
            <a:r>
              <a:rPr lang="en-US" dirty="0"/>
              <a:t>Pros:</a:t>
            </a:r>
          </a:p>
          <a:p>
            <a:pPr lvl="2"/>
            <a:r>
              <a:rPr lang="en-US" dirty="0"/>
              <a:t>No extra charge</a:t>
            </a:r>
          </a:p>
          <a:p>
            <a:pPr lvl="1"/>
            <a:r>
              <a:rPr lang="en-US" dirty="0"/>
              <a:t>Cons:</a:t>
            </a:r>
          </a:p>
          <a:p>
            <a:pPr lvl="2"/>
            <a:r>
              <a:rPr lang="en-US" dirty="0"/>
              <a:t>Have to use their DNS</a:t>
            </a:r>
          </a:p>
          <a:p>
            <a:pPr lvl="3"/>
            <a:r>
              <a:rPr lang="en-US" dirty="0"/>
              <a:t>Only need Route 53 for SSL cert validation which is one time setup.</a:t>
            </a:r>
          </a:p>
          <a:p>
            <a:pPr lvl="3"/>
            <a:r>
              <a:rPr lang="en-US" dirty="0"/>
              <a:t>Save $0.50 a month.</a:t>
            </a:r>
          </a:p>
          <a:p>
            <a:pPr lvl="1"/>
            <a:r>
              <a:rPr lang="en-US" dirty="0">
                <a:hlinkClick r:id="rId2"/>
              </a:rPr>
              <a:t>https://www.cloudflare.com/products/registrar/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592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FC4B8-92A8-AE2E-4446-ACAA960CE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5FFB5-3157-773E-5E10-46D2B3D32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JSON</a:t>
            </a:r>
          </a:p>
        </p:txBody>
      </p:sp>
    </p:spTree>
    <p:extLst>
      <p:ext uri="{BB962C8B-B14F-4D97-AF65-F5344CB8AC3E}">
        <p14:creationId xmlns:p14="http://schemas.microsoft.com/office/powerpoint/2010/main" val="997155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D12ED-0212-C6C6-4E9B-87A71DFD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5319E-5898-EFA6-91A6-24FAFE06B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Lambda + API Gateway</a:t>
            </a:r>
          </a:p>
        </p:txBody>
      </p:sp>
    </p:spTree>
    <p:extLst>
      <p:ext uri="{BB962C8B-B14F-4D97-AF65-F5344CB8AC3E}">
        <p14:creationId xmlns:p14="http://schemas.microsoft.com/office/powerpoint/2010/main" val="823141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A2447-7633-C9FD-30A0-D51621C3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23B0F-2704-11CA-F266-678A273BC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DynamoDB (on-demand)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630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94A85-B483-32FA-4A39-80DCF78F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02F4C-6F2E-B7A8-E169-D74778A6D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Consumption based pricing</a:t>
            </a:r>
          </a:p>
          <a:p>
            <a:r>
              <a:rPr lang="en-US" dirty="0"/>
              <a:t>Efficient compute</a:t>
            </a:r>
          </a:p>
          <a:p>
            <a:r>
              <a:rPr lang="en-US" dirty="0"/>
              <a:t>Serverless</a:t>
            </a:r>
          </a:p>
        </p:txBody>
      </p:sp>
    </p:spTree>
    <p:extLst>
      <p:ext uri="{BB962C8B-B14F-4D97-AF65-F5344CB8AC3E}">
        <p14:creationId xmlns:p14="http://schemas.microsoft.com/office/powerpoint/2010/main" val="284631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33A58-0109-55B4-2249-0E4CB36F6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331A3-80C5-47C4-D189-27B59B19B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Email</a:t>
            </a:r>
          </a:p>
          <a:p>
            <a:pPr lvl="1"/>
            <a:r>
              <a:rPr lang="en-US" dirty="0"/>
              <a:t>Receive: Forward to public email</a:t>
            </a:r>
          </a:p>
          <a:p>
            <a:pPr lvl="1"/>
            <a:r>
              <a:rPr lang="en-US" dirty="0"/>
              <a:t>Send: SES</a:t>
            </a:r>
          </a:p>
        </p:txBody>
      </p:sp>
    </p:spTree>
    <p:extLst>
      <p:ext uri="{BB962C8B-B14F-4D97-AF65-F5344CB8AC3E}">
        <p14:creationId xmlns:p14="http://schemas.microsoft.com/office/powerpoint/2010/main" val="3120713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A961DCE-3364-DEA2-69EC-EC7276EAC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" y="-1171273"/>
            <a:ext cx="12192000" cy="9144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1B1260F-D788-60F9-F735-BA96B8DDBC9B}"/>
              </a:ext>
            </a:extLst>
          </p:cNvPr>
          <p:cNvGrpSpPr/>
          <p:nvPr/>
        </p:nvGrpSpPr>
        <p:grpSpPr>
          <a:xfrm>
            <a:off x="5002075" y="3071077"/>
            <a:ext cx="2518117" cy="1244050"/>
            <a:chOff x="5092505" y="3029244"/>
            <a:chExt cx="2518117" cy="1244050"/>
          </a:xfrm>
        </p:grpSpPr>
        <p:pic>
          <p:nvPicPr>
            <p:cNvPr id="17" name="Graphic 16" descr="Marker with solid fill">
              <a:extLst>
                <a:ext uri="{FF2B5EF4-FFF2-40B4-BE49-F238E27FC236}">
                  <a16:creationId xmlns:a16="http://schemas.microsoft.com/office/drawing/2014/main" id="{4FE547F5-B2D9-53C2-3B64-AEFB12F08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94363" y="3358894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10BC53A-FA89-06AD-7129-966926048721}"/>
                </a:ext>
              </a:extLst>
            </p:cNvPr>
            <p:cNvSpPr txBox="1"/>
            <p:nvPr/>
          </p:nvSpPr>
          <p:spPr>
            <a:xfrm>
              <a:off x="5092505" y="3029244"/>
              <a:ext cx="25181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Web Developer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6E582EF-32C1-D296-10BE-A848EBEC0A5A}"/>
              </a:ext>
            </a:extLst>
          </p:cNvPr>
          <p:cNvGrpSpPr/>
          <p:nvPr/>
        </p:nvGrpSpPr>
        <p:grpSpPr>
          <a:xfrm>
            <a:off x="4626592" y="4403467"/>
            <a:ext cx="3366448" cy="1256640"/>
            <a:chOff x="4625581" y="3029244"/>
            <a:chExt cx="3366448" cy="1256640"/>
          </a:xfrm>
        </p:grpSpPr>
        <p:pic>
          <p:nvPicPr>
            <p:cNvPr id="21" name="Graphic 20" descr="Marker with solid fill">
              <a:extLst>
                <a:ext uri="{FF2B5EF4-FFF2-40B4-BE49-F238E27FC236}">
                  <a16:creationId xmlns:a16="http://schemas.microsoft.com/office/drawing/2014/main" id="{76FD78C3-9014-37FB-86CB-3CA104472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51605" y="3371484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754B34-CC38-F5AE-1ADD-A1074F84EA7B}"/>
                </a:ext>
              </a:extLst>
            </p:cNvPr>
            <p:cNvSpPr txBox="1"/>
            <p:nvPr/>
          </p:nvSpPr>
          <p:spPr>
            <a:xfrm>
              <a:off x="4625581" y="3029244"/>
              <a:ext cx="33664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Software Engineer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03AF7A-FBBB-51B7-74FE-6BBBAEFE94D9}"/>
              </a:ext>
            </a:extLst>
          </p:cNvPr>
          <p:cNvGrpSpPr/>
          <p:nvPr/>
        </p:nvGrpSpPr>
        <p:grpSpPr>
          <a:xfrm>
            <a:off x="1344306" y="5033357"/>
            <a:ext cx="4032914" cy="1773771"/>
            <a:chOff x="4539145" y="2505910"/>
            <a:chExt cx="4032914" cy="1773771"/>
          </a:xfrm>
        </p:grpSpPr>
        <p:pic>
          <p:nvPicPr>
            <p:cNvPr id="24" name="Graphic 23" descr="Marker with solid fill">
              <a:extLst>
                <a:ext uri="{FF2B5EF4-FFF2-40B4-BE49-F238E27FC236}">
                  <a16:creationId xmlns:a16="http://schemas.microsoft.com/office/drawing/2014/main" id="{E899297E-69A6-B501-B495-0B8B661BF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94366" y="2957209"/>
              <a:ext cx="1322472" cy="1322472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F49FD5-E508-8DCA-B518-BDC3DA1640D3}"/>
                </a:ext>
              </a:extLst>
            </p:cNvPr>
            <p:cNvSpPr txBox="1"/>
            <p:nvPr/>
          </p:nvSpPr>
          <p:spPr>
            <a:xfrm>
              <a:off x="4539145" y="2505910"/>
              <a:ext cx="40329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Cloud Ops Engineer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356FAB-C790-2EF7-5AE1-83523334F002}"/>
              </a:ext>
            </a:extLst>
          </p:cNvPr>
          <p:cNvGrpSpPr/>
          <p:nvPr/>
        </p:nvGrpSpPr>
        <p:grpSpPr>
          <a:xfrm>
            <a:off x="7449116" y="4633773"/>
            <a:ext cx="4086713" cy="1860848"/>
            <a:chOff x="4605702" y="2784406"/>
            <a:chExt cx="4086713" cy="1860848"/>
          </a:xfrm>
        </p:grpSpPr>
        <p:pic>
          <p:nvPicPr>
            <p:cNvPr id="27" name="Graphic 26" descr="Marker with solid fill">
              <a:extLst>
                <a:ext uri="{FF2B5EF4-FFF2-40B4-BE49-F238E27FC236}">
                  <a16:creationId xmlns:a16="http://schemas.microsoft.com/office/drawing/2014/main" id="{279D9F08-68B4-7333-1EC7-FADA23A08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35310" y="3730854"/>
              <a:ext cx="914400" cy="914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004C780-CB39-CE4E-73BB-44B25A142D57}"/>
                </a:ext>
              </a:extLst>
            </p:cNvPr>
            <p:cNvSpPr txBox="1"/>
            <p:nvPr/>
          </p:nvSpPr>
          <p:spPr>
            <a:xfrm>
              <a:off x="4605702" y="2784406"/>
              <a:ext cx="408671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Consultant</a:t>
              </a:r>
            </a:p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https://nikyotech.com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537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EB2D6-85DC-0476-C504-6081AC1ED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2962B6-E025-D0E3-CE93-704879F9A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00"/>
            <a:ext cx="12192000" cy="812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FBA945-60A8-0F3A-E896-2E438BABFBDB}"/>
              </a:ext>
            </a:extLst>
          </p:cNvPr>
          <p:cNvSpPr txBox="1"/>
          <p:nvPr/>
        </p:nvSpPr>
        <p:spPr>
          <a:xfrm>
            <a:off x="4935071" y="2362200"/>
            <a:ext cx="264906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b="1" dirty="0"/>
              <a:t>Web Hosting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89A8238-2771-E807-7DBD-0AF41AB3AC06}"/>
              </a:ext>
            </a:extLst>
          </p:cNvPr>
          <p:cNvGrpSpPr/>
          <p:nvPr/>
        </p:nvGrpSpPr>
        <p:grpSpPr>
          <a:xfrm>
            <a:off x="4205052" y="4606372"/>
            <a:ext cx="3154365" cy="1548788"/>
            <a:chOff x="4814652" y="4395701"/>
            <a:chExt cx="3154365" cy="1548788"/>
          </a:xfrm>
        </p:grpSpPr>
        <p:pic>
          <p:nvPicPr>
            <p:cNvPr id="8" name="Graphic 7" descr="Man with solid fill">
              <a:extLst>
                <a:ext uri="{FF2B5EF4-FFF2-40B4-BE49-F238E27FC236}">
                  <a16:creationId xmlns:a16="http://schemas.microsoft.com/office/drawing/2014/main" id="{9503B6BB-1E7F-7521-9ADF-61F69EF2C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34635" y="5030089"/>
              <a:ext cx="914400" cy="9144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98D17B-A7A3-E88D-4D9C-FCDA25A52AEB}"/>
                </a:ext>
              </a:extLst>
            </p:cNvPr>
            <p:cNvSpPr txBox="1"/>
            <p:nvPr/>
          </p:nvSpPr>
          <p:spPr>
            <a:xfrm>
              <a:off x="4814652" y="4395701"/>
              <a:ext cx="3154365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B0F0"/>
                  </a:solidFill>
                </a:rPr>
                <a:t>ASP.NET Web Forms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668ACC3-B758-89AD-D7B8-D53412A6A611}"/>
              </a:ext>
            </a:extLst>
          </p:cNvPr>
          <p:cNvGrpSpPr/>
          <p:nvPr/>
        </p:nvGrpSpPr>
        <p:grpSpPr>
          <a:xfrm>
            <a:off x="2122819" y="4979653"/>
            <a:ext cx="1254210" cy="1513222"/>
            <a:chOff x="5121512" y="4432157"/>
            <a:chExt cx="1254210" cy="1513222"/>
          </a:xfrm>
        </p:grpSpPr>
        <p:pic>
          <p:nvPicPr>
            <p:cNvPr id="12" name="Graphic 11" descr="Man with solid fill">
              <a:extLst>
                <a:ext uri="{FF2B5EF4-FFF2-40B4-BE49-F238E27FC236}">
                  <a16:creationId xmlns:a16="http://schemas.microsoft.com/office/drawing/2014/main" id="{F03FAFC2-E6FE-EF86-3B0E-F2664E673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91417" y="5030979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70EB25-B16D-52F1-392D-17F5EC52F76A}"/>
                </a:ext>
              </a:extLst>
            </p:cNvPr>
            <p:cNvSpPr txBox="1"/>
            <p:nvPr/>
          </p:nvSpPr>
          <p:spPr>
            <a:xfrm>
              <a:off x="5121512" y="4432157"/>
              <a:ext cx="125421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C000"/>
                  </a:solidFill>
                </a:rPr>
                <a:t>jQuery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49C7DF6-F313-4863-9B11-F37C032332CD}"/>
              </a:ext>
            </a:extLst>
          </p:cNvPr>
          <p:cNvGrpSpPr/>
          <p:nvPr/>
        </p:nvGrpSpPr>
        <p:grpSpPr>
          <a:xfrm>
            <a:off x="8634982" y="4451139"/>
            <a:ext cx="967732" cy="1579242"/>
            <a:chOff x="5148438" y="4366137"/>
            <a:chExt cx="967732" cy="1579242"/>
          </a:xfrm>
        </p:grpSpPr>
        <p:pic>
          <p:nvPicPr>
            <p:cNvPr id="15" name="Graphic 14" descr="Man with solid fill">
              <a:extLst>
                <a:ext uri="{FF2B5EF4-FFF2-40B4-BE49-F238E27FC236}">
                  <a16:creationId xmlns:a16="http://schemas.microsoft.com/office/drawing/2014/main" id="{9D946624-8D52-C0D5-32D5-082EF4B38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201770" y="5030979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F7108D-3972-EC42-2C14-E9E834F442A0}"/>
                </a:ext>
              </a:extLst>
            </p:cNvPr>
            <p:cNvSpPr txBox="1"/>
            <p:nvPr/>
          </p:nvSpPr>
          <p:spPr>
            <a:xfrm>
              <a:off x="5148438" y="4366137"/>
              <a:ext cx="949955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7030A0"/>
                  </a:solidFill>
                </a:rPr>
                <a:t>AJAX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066978D-32EE-850A-5889-63548D8D26DB}"/>
              </a:ext>
            </a:extLst>
          </p:cNvPr>
          <p:cNvSpPr txBox="1"/>
          <p:nvPr/>
        </p:nvSpPr>
        <p:spPr>
          <a:xfrm>
            <a:off x="4733365" y="3484587"/>
            <a:ext cx="305584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</a:rPr>
              <a:t>$11.99/</a:t>
            </a:r>
            <a:r>
              <a:rPr lang="en-US" sz="4800" b="1" dirty="0" err="1">
                <a:solidFill>
                  <a:srgbClr val="C00000"/>
                </a:solidFill>
              </a:rPr>
              <a:t>mo</a:t>
            </a:r>
            <a:endParaRPr lang="en-US" sz="4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5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3FBCF-490F-10DB-1BBC-3BDFC25C2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993B91-CF0E-2EEA-AF40-D4821F5B2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96" y="1253331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3946537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1F3A5-DEF1-3F66-5967-3881E030D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Iron Triangle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1CB98AD-44EC-34BC-E797-8F0E4D369B2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659" y="1433236"/>
            <a:ext cx="510010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2F76F0-CE11-2E4B-F8A1-94C82930CA93}"/>
              </a:ext>
            </a:extLst>
          </p:cNvPr>
          <p:cNvSpPr txBox="1"/>
          <p:nvPr/>
        </p:nvSpPr>
        <p:spPr>
          <a:xfrm>
            <a:off x="5384375" y="5650104"/>
            <a:ext cx="2089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Pick </a:t>
            </a:r>
            <a:r>
              <a:rPr lang="en-US" sz="3600" strike="sngStrike" dirty="0"/>
              <a:t> 2 </a:t>
            </a:r>
            <a:r>
              <a:rPr lang="en-US" sz="3600" dirty="0"/>
              <a:t> 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662647-5E29-CFAA-27D5-79C67B9C0606}"/>
              </a:ext>
            </a:extLst>
          </p:cNvPr>
          <p:cNvSpPr txBox="1"/>
          <p:nvPr/>
        </p:nvSpPr>
        <p:spPr>
          <a:xfrm>
            <a:off x="5384375" y="5650103"/>
            <a:ext cx="1428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Pick  2</a:t>
            </a:r>
          </a:p>
        </p:txBody>
      </p:sp>
    </p:spTree>
    <p:extLst>
      <p:ext uri="{BB962C8B-B14F-4D97-AF65-F5344CB8AC3E}">
        <p14:creationId xmlns:p14="http://schemas.microsoft.com/office/powerpoint/2010/main" val="289793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D6E24-4F06-A819-645C-17254022A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Hosting</a:t>
            </a:r>
          </a:p>
        </p:txBody>
      </p:sp>
      <p:pic>
        <p:nvPicPr>
          <p:cNvPr id="6" name="Content Placeholder 5" descr="House with solid fill">
            <a:extLst>
              <a:ext uri="{FF2B5EF4-FFF2-40B4-BE49-F238E27FC236}">
                <a16:creationId xmlns:a16="http://schemas.microsoft.com/office/drawing/2014/main" id="{41C5A8DA-4218-A801-265E-3B0DF5F310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71800" y="3544094"/>
            <a:ext cx="914400" cy="914400"/>
          </a:xfrm>
        </p:spPr>
      </p:pic>
      <p:pic>
        <p:nvPicPr>
          <p:cNvPr id="8" name="Content Placeholder 7" descr="Cloud with solid fill">
            <a:extLst>
              <a:ext uri="{FF2B5EF4-FFF2-40B4-BE49-F238E27FC236}">
                <a16:creationId xmlns:a16="http://schemas.microsoft.com/office/drawing/2014/main" id="{56FC0C31-AF84-F8A3-3047-F7687369F6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5800" y="3544094"/>
            <a:ext cx="914400" cy="9144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68DE6C-E7E4-F37F-02D4-FA06D8328019}"/>
              </a:ext>
            </a:extLst>
          </p:cNvPr>
          <p:cNvSpPr txBox="1"/>
          <p:nvPr/>
        </p:nvSpPr>
        <p:spPr>
          <a:xfrm>
            <a:off x="2279276" y="4452564"/>
            <a:ext cx="2299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Self-hosted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22D457-88DF-B398-32D1-520A666B2560}"/>
              </a:ext>
            </a:extLst>
          </p:cNvPr>
          <p:cNvSpPr txBox="1"/>
          <p:nvPr/>
        </p:nvSpPr>
        <p:spPr>
          <a:xfrm>
            <a:off x="8126505" y="4452563"/>
            <a:ext cx="1272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Cloud</a:t>
            </a: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5012016F-6ACB-7F36-8F60-59CCA239BE6F}"/>
              </a:ext>
            </a:extLst>
          </p:cNvPr>
          <p:cNvSpPr/>
          <p:nvPr/>
        </p:nvSpPr>
        <p:spPr>
          <a:xfrm>
            <a:off x="3375212" y="2405436"/>
            <a:ext cx="1425388" cy="829842"/>
          </a:xfrm>
          <a:prstGeom prst="wedgeEllipseCallout">
            <a:avLst>
              <a:gd name="adj1" fmla="val -30896"/>
              <a:gd name="adj2" fmla="val 7654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DDNS</a:t>
            </a:r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6CC8105A-5BF5-B2DC-93BD-72968B1A0303}"/>
              </a:ext>
            </a:extLst>
          </p:cNvPr>
          <p:cNvSpPr/>
          <p:nvPr/>
        </p:nvSpPr>
        <p:spPr>
          <a:xfrm>
            <a:off x="1214718" y="2970586"/>
            <a:ext cx="1577788" cy="829842"/>
          </a:xfrm>
          <a:prstGeom prst="wedgeEllipseCallout">
            <a:avLst>
              <a:gd name="adj1" fmla="val 54145"/>
              <a:gd name="adj2" fmla="val 54938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Home server</a:t>
            </a:r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0E0DFD9F-65D2-30CA-656A-2B8D9E987570}"/>
              </a:ext>
            </a:extLst>
          </p:cNvPr>
          <p:cNvSpPr/>
          <p:nvPr/>
        </p:nvSpPr>
        <p:spPr>
          <a:xfrm>
            <a:off x="4379258" y="3418214"/>
            <a:ext cx="1425388" cy="829842"/>
          </a:xfrm>
          <a:prstGeom prst="wedgeEllipseCallout">
            <a:avLst>
              <a:gd name="adj1" fmla="val -73978"/>
              <a:gd name="adj2" fmla="val 1334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 for </a:t>
            </a:r>
            <a:r>
              <a:rPr lang="en-US" dirty="0" err="1">
                <a:solidFill>
                  <a:schemeClr val="tx1"/>
                </a:solidFill>
              </a:rPr>
              <a:t>eFFort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CB904BB1-F855-4232-7911-F695B836EC81}"/>
              </a:ext>
            </a:extLst>
          </p:cNvPr>
          <p:cNvSpPr/>
          <p:nvPr/>
        </p:nvSpPr>
        <p:spPr>
          <a:xfrm>
            <a:off x="9867901" y="3324085"/>
            <a:ext cx="1519518" cy="872238"/>
          </a:xfrm>
          <a:prstGeom prst="wedgeEllipseCallout">
            <a:avLst>
              <a:gd name="adj1" fmla="val -70686"/>
              <a:gd name="adj2" fmla="val 2858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Compute is $$$</a:t>
            </a:r>
          </a:p>
        </p:txBody>
      </p:sp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EC160043-C1C9-5FF4-926A-4B76FAE43DB5}"/>
              </a:ext>
            </a:extLst>
          </p:cNvPr>
          <p:cNvSpPr/>
          <p:nvPr/>
        </p:nvSpPr>
        <p:spPr>
          <a:xfrm>
            <a:off x="8305800" y="2041797"/>
            <a:ext cx="2066366" cy="872238"/>
          </a:xfrm>
          <a:prstGeom prst="wedgeEllipseCallout">
            <a:avLst>
              <a:gd name="adj1" fmla="val -19346"/>
              <a:gd name="adj2" fmla="val 12827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Consumption Based Pricing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98C0DEB4-C6C2-3218-521A-6598EB9DAB57}"/>
              </a:ext>
            </a:extLst>
          </p:cNvPr>
          <p:cNvSpPr/>
          <p:nvPr/>
        </p:nvSpPr>
        <p:spPr>
          <a:xfrm>
            <a:off x="6633882" y="2753955"/>
            <a:ext cx="1577788" cy="872238"/>
          </a:xfrm>
          <a:prstGeom prst="wedgeEllipseCallout">
            <a:avLst>
              <a:gd name="adj1" fmla="val 37574"/>
              <a:gd name="adj2" fmla="val 68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IaC</a:t>
            </a:r>
            <a:r>
              <a:rPr lang="en-US" dirty="0">
                <a:solidFill>
                  <a:schemeClr val="tx1"/>
                </a:solidFill>
              </a:rPr>
              <a:t> = easy</a:t>
            </a:r>
          </a:p>
        </p:txBody>
      </p:sp>
      <p:pic>
        <p:nvPicPr>
          <p:cNvPr id="19" name="Graphic 18" descr="Close with solid fill">
            <a:extLst>
              <a:ext uri="{FF2B5EF4-FFF2-40B4-BE49-F238E27FC236}">
                <a16:creationId xmlns:a16="http://schemas.microsoft.com/office/drawing/2014/main" id="{A73EDE3C-2949-B521-3FE6-41844D46C6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98425" y="2963612"/>
            <a:ext cx="1658470" cy="1658470"/>
          </a:xfrm>
          <a:prstGeom prst="rect">
            <a:avLst/>
          </a:prstGeom>
        </p:spPr>
      </p:pic>
      <p:pic>
        <p:nvPicPr>
          <p:cNvPr id="20" name="Graphic 19" descr="Checkmark with solid fill">
            <a:extLst>
              <a:ext uri="{FF2B5EF4-FFF2-40B4-BE49-F238E27FC236}">
                <a16:creationId xmlns:a16="http://schemas.microsoft.com/office/drawing/2014/main" id="{60A3E7B5-1CA4-872C-19CE-B4BA31C1DD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19029" y="472183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28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0EEBF-BFAC-2B99-0788-DD5F145FB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</a:t>
            </a:r>
          </a:p>
        </p:txBody>
      </p:sp>
      <p:pic>
        <p:nvPicPr>
          <p:cNvPr id="8" name="Content Placeholder 7" descr="Document with solid fill">
            <a:extLst>
              <a:ext uri="{FF2B5EF4-FFF2-40B4-BE49-F238E27FC236}">
                <a16:creationId xmlns:a16="http://schemas.microsoft.com/office/drawing/2014/main" id="{445204EA-32C4-B824-C632-A18AB47BD5B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71800" y="2573712"/>
            <a:ext cx="914400" cy="914400"/>
          </a:xfrm>
        </p:spPr>
      </p:pic>
      <p:pic>
        <p:nvPicPr>
          <p:cNvPr id="17" name="Content Placeholder 16" descr="Newspaper with solid fill">
            <a:extLst>
              <a:ext uri="{FF2B5EF4-FFF2-40B4-BE49-F238E27FC236}">
                <a16:creationId xmlns:a16="http://schemas.microsoft.com/office/drawing/2014/main" id="{9BF35752-4141-6221-88D8-0F26ED97F8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5800" y="2573712"/>
            <a:ext cx="914400" cy="9144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E89011-EDAD-5427-BA57-60CB6165E004}"/>
              </a:ext>
            </a:extLst>
          </p:cNvPr>
          <p:cNvSpPr txBox="1"/>
          <p:nvPr/>
        </p:nvSpPr>
        <p:spPr>
          <a:xfrm>
            <a:off x="1956546" y="3488112"/>
            <a:ext cx="29449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Static HTML, CSS, JavaScript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FDC570-F5A9-FDF3-3CA3-EA915ED70ADE}"/>
              </a:ext>
            </a:extLst>
          </p:cNvPr>
          <p:cNvSpPr txBox="1"/>
          <p:nvPr/>
        </p:nvSpPr>
        <p:spPr>
          <a:xfrm>
            <a:off x="7290549" y="3488112"/>
            <a:ext cx="29449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Single Page Application (SPA)</a:t>
            </a:r>
          </a:p>
        </p:txBody>
      </p:sp>
      <p:pic>
        <p:nvPicPr>
          <p:cNvPr id="21" name="Graphic 20" descr="Checkmark with solid fill">
            <a:extLst>
              <a:ext uri="{FF2B5EF4-FFF2-40B4-BE49-F238E27FC236}">
                <a16:creationId xmlns:a16="http://schemas.microsoft.com/office/drawing/2014/main" id="{572A7D3F-89BB-A1DF-D5C8-97E0B90621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59079" y="492198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63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62139F-7644-FAFF-A579-ABD01462E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5DC3103-B47F-68A4-A5CF-BA4A72EC5DAF}"/>
              </a:ext>
            </a:extLst>
          </p:cNvPr>
          <p:cNvGrpSpPr/>
          <p:nvPr/>
        </p:nvGrpSpPr>
        <p:grpSpPr>
          <a:xfrm>
            <a:off x="4983249" y="1779383"/>
            <a:ext cx="2239962" cy="1225252"/>
            <a:chOff x="4976019" y="2816374"/>
            <a:chExt cx="2239962" cy="1225252"/>
          </a:xfrm>
        </p:grpSpPr>
        <p:pic>
          <p:nvPicPr>
            <p:cNvPr id="10" name="Graphic 8" descr="Amazon Simple Storage Service (Amazon S3) service icon.">
              <a:extLst>
                <a:ext uri="{FF2B5EF4-FFF2-40B4-BE49-F238E27FC236}">
                  <a16:creationId xmlns:a16="http://schemas.microsoft.com/office/drawing/2014/main" id="{503A6B4D-DEE3-46F9-B451-2A59ED89EB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 bwMode="auto">
            <a:xfrm>
              <a:off x="5715794" y="2816374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547C41E9-E915-4124-BA66-D2147B3F0D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6019" y="3579961"/>
              <a:ext cx="223996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24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S3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B290E2-AF13-A3EF-4D00-95F709CB02DE}"/>
              </a:ext>
            </a:extLst>
          </p:cNvPr>
          <p:cNvGrpSpPr/>
          <p:nvPr/>
        </p:nvGrpSpPr>
        <p:grpSpPr>
          <a:xfrm>
            <a:off x="7381961" y="1775444"/>
            <a:ext cx="2292350" cy="1592997"/>
            <a:chOff x="1664261" y="2816374"/>
            <a:chExt cx="2292350" cy="1592997"/>
          </a:xfrm>
        </p:grpSpPr>
        <p:pic>
          <p:nvPicPr>
            <p:cNvPr id="16" name="Graphic 19" descr="Amazon CloudFront service icon.">
              <a:extLst>
                <a:ext uri="{FF2B5EF4-FFF2-40B4-BE49-F238E27FC236}">
                  <a16:creationId xmlns:a16="http://schemas.microsoft.com/office/drawing/2014/main" id="{3F641843-3240-4E7A-A6BF-5E7369657F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 bwMode="auto">
            <a:xfrm>
              <a:off x="2419911" y="2816374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11">
              <a:extLst>
                <a:ext uri="{FF2B5EF4-FFF2-40B4-BE49-F238E27FC236}">
                  <a16:creationId xmlns:a16="http://schemas.microsoft.com/office/drawing/2014/main" id="{127F6EED-74E4-473D-A059-A5AF45F64B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64261" y="3578374"/>
              <a:ext cx="229235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24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CloudFront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3E566C9-6D19-A335-81BC-B24503215C8D}"/>
              </a:ext>
            </a:extLst>
          </p:cNvPr>
          <p:cNvCxnSpPr>
            <a:cxnSpLocks/>
            <a:stCxn id="16" idx="3"/>
            <a:endCxn id="22" idx="1"/>
          </p:cNvCxnSpPr>
          <p:nvPr/>
        </p:nvCxnSpPr>
        <p:spPr>
          <a:xfrm flipV="1">
            <a:off x="8899611" y="2152627"/>
            <a:ext cx="1394303" cy="3817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BA5A363-D5DF-C684-D116-6FB80029E18C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 flipV="1">
            <a:off x="6485024" y="2156444"/>
            <a:ext cx="1652587" cy="39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A9608B9-F9BB-695C-A34F-36A051F7C3B9}"/>
              </a:ext>
            </a:extLst>
          </p:cNvPr>
          <p:cNvGrpSpPr/>
          <p:nvPr/>
        </p:nvGrpSpPr>
        <p:grpSpPr>
          <a:xfrm>
            <a:off x="9599539" y="1695427"/>
            <a:ext cx="2292350" cy="1223565"/>
            <a:chOff x="320055" y="1677195"/>
            <a:chExt cx="2292350" cy="1223565"/>
          </a:xfrm>
        </p:grpSpPr>
        <p:pic>
          <p:nvPicPr>
            <p:cNvPr id="22" name="Graphic 21" descr="Internet with solid fill">
              <a:extLst>
                <a:ext uri="{FF2B5EF4-FFF2-40B4-BE49-F238E27FC236}">
                  <a16:creationId xmlns:a16="http://schemas.microsoft.com/office/drawing/2014/main" id="{BE3E496B-3048-303B-5B20-926DB3A50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014430" y="1677195"/>
              <a:ext cx="914400" cy="914400"/>
            </a:xfrm>
            <a:prstGeom prst="rect">
              <a:avLst/>
            </a:prstGeom>
          </p:spPr>
        </p:pic>
        <p:sp>
          <p:nvSpPr>
            <p:cNvPr id="27" name="TextBox 11">
              <a:extLst>
                <a:ext uri="{FF2B5EF4-FFF2-40B4-BE49-F238E27FC236}">
                  <a16:creationId xmlns:a16="http://schemas.microsoft.com/office/drawing/2014/main" id="{C7EA4860-34D3-E384-138C-BBDFBB00F0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055" y="2439095"/>
              <a:ext cx="22923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24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Browser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A409AB0-3C11-1F78-A558-7A789F8874A6}"/>
              </a:ext>
            </a:extLst>
          </p:cNvPr>
          <p:cNvGrpSpPr/>
          <p:nvPr/>
        </p:nvGrpSpPr>
        <p:grpSpPr>
          <a:xfrm>
            <a:off x="7008898" y="4488863"/>
            <a:ext cx="3019425" cy="1592997"/>
            <a:chOff x="7008898" y="4210290"/>
            <a:chExt cx="3019425" cy="1592997"/>
          </a:xfrm>
        </p:grpSpPr>
        <p:pic>
          <p:nvPicPr>
            <p:cNvPr id="28" name="Graphic 20" descr="AWS Certificate Manager (ACM) service icon.">
              <a:extLst>
                <a:ext uri="{FF2B5EF4-FFF2-40B4-BE49-F238E27FC236}">
                  <a16:creationId xmlns:a16="http://schemas.microsoft.com/office/drawing/2014/main" id="{C12A3FA0-214A-4572-93DC-17771612D4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 bwMode="auto">
            <a:xfrm>
              <a:off x="8147136" y="4210290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TextBox 12">
              <a:extLst>
                <a:ext uri="{FF2B5EF4-FFF2-40B4-BE49-F238E27FC236}">
                  <a16:creationId xmlns:a16="http://schemas.microsoft.com/office/drawing/2014/main" id="{DEE5CDF6-A06B-4F3F-9954-52CC5AE926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08898" y="4972290"/>
              <a:ext cx="3019425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24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AWS Certificate</a:t>
              </a:r>
              <a:br>
                <a:rPr lang="en-US" altLang="en-US" sz="24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</a:br>
              <a:r>
                <a:rPr lang="en-US" altLang="en-US" sz="24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Manager (ACM)</a:t>
              </a: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56EFAC1-F915-D05B-A597-219DF8864779}"/>
              </a:ext>
            </a:extLst>
          </p:cNvPr>
          <p:cNvCxnSpPr>
            <a:cxnSpLocks/>
            <a:stCxn id="28" idx="0"/>
            <a:endCxn id="16" idx="2"/>
          </p:cNvCxnSpPr>
          <p:nvPr/>
        </p:nvCxnSpPr>
        <p:spPr>
          <a:xfrm flipH="1" flipV="1">
            <a:off x="8518611" y="2537444"/>
            <a:ext cx="9525" cy="1951419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3E39938-FEB0-D2F3-5BAD-9B506D7951B3}"/>
              </a:ext>
            </a:extLst>
          </p:cNvPr>
          <p:cNvSpPr txBox="1"/>
          <p:nvPr/>
        </p:nvSpPr>
        <p:spPr>
          <a:xfrm>
            <a:off x="8616137" y="3727540"/>
            <a:ext cx="1961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SSL/TLS Certificate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F683431-3E7A-30A1-7586-6D1673196D98}"/>
              </a:ext>
            </a:extLst>
          </p:cNvPr>
          <p:cNvGrpSpPr/>
          <p:nvPr/>
        </p:nvGrpSpPr>
        <p:grpSpPr>
          <a:xfrm>
            <a:off x="1841387" y="1871433"/>
            <a:ext cx="1125415" cy="1071275"/>
            <a:chOff x="8469994" y="1829590"/>
            <a:chExt cx="1125415" cy="1071275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0FA7A0E-3F9E-E986-B98E-446705983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7897" y="1829590"/>
              <a:ext cx="609610" cy="60961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CB668A8-B781-2A1E-C5CE-F7AECAC9B2BB}"/>
                </a:ext>
              </a:extLst>
            </p:cNvPr>
            <p:cNvSpPr txBox="1"/>
            <p:nvPr/>
          </p:nvSpPr>
          <p:spPr>
            <a:xfrm>
              <a:off x="8469994" y="2439200"/>
              <a:ext cx="11254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GitHub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B1DDF8C-12A9-CE80-FC2B-985F7055C81C}"/>
              </a:ext>
            </a:extLst>
          </p:cNvPr>
          <p:cNvCxnSpPr>
            <a:cxnSpLocks/>
            <a:stCxn id="36" idx="3"/>
            <a:endCxn id="10" idx="1"/>
          </p:cNvCxnSpPr>
          <p:nvPr/>
        </p:nvCxnSpPr>
        <p:spPr>
          <a:xfrm flipV="1">
            <a:off x="2708900" y="2160383"/>
            <a:ext cx="3014124" cy="15855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B4CDF47-B5A1-7773-92F5-0AA1A58774FB}"/>
              </a:ext>
            </a:extLst>
          </p:cNvPr>
          <p:cNvSpPr txBox="1"/>
          <p:nvPr/>
        </p:nvSpPr>
        <p:spPr>
          <a:xfrm>
            <a:off x="3464550" y="1734277"/>
            <a:ext cx="153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GitHub Action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E7B0D8D6-9790-83E0-A301-BC600A0E75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362947" y="4385605"/>
            <a:ext cx="2082297" cy="1089952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D8B1C59-D9DB-460D-6561-63FC067599C1}"/>
              </a:ext>
            </a:extLst>
          </p:cNvPr>
          <p:cNvCxnSpPr>
            <a:cxnSpLocks/>
            <a:stCxn id="48" idx="0"/>
            <a:endCxn id="36" idx="2"/>
          </p:cNvCxnSpPr>
          <p:nvPr/>
        </p:nvCxnSpPr>
        <p:spPr>
          <a:xfrm flipH="1" flipV="1">
            <a:off x="2404095" y="2481043"/>
            <a:ext cx="1" cy="1904562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44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86C329-2608-8FA9-3A5F-5D1BBDDE0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B85D0F-EFD8-B2F6-E205-C3DB5964EB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https://bit.ly/awskcug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1B0E4C-F4D6-1216-B9A1-74156E139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084" y="1371599"/>
            <a:ext cx="4114801" cy="411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394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6629</TotalTime>
  <Words>320</Words>
  <Application>Microsoft Office PowerPoint</Application>
  <PresentationFormat>Widescreen</PresentationFormat>
  <Paragraphs>87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Penny Web Hosting in AWS</vt:lpstr>
      <vt:lpstr>PowerPoint Presentation</vt:lpstr>
      <vt:lpstr>PowerPoint Presentation</vt:lpstr>
      <vt:lpstr>PowerPoint Presentation</vt:lpstr>
      <vt:lpstr>Iron Triangle</vt:lpstr>
      <vt:lpstr>Hosting</vt:lpstr>
      <vt:lpstr>Web</vt:lpstr>
      <vt:lpstr>Stack</vt:lpstr>
      <vt:lpstr>Demo</vt:lpstr>
      <vt:lpstr>PowerPoint Presentation</vt:lpstr>
      <vt:lpstr>Questions</vt:lpstr>
      <vt:lpstr>Backup Slides</vt:lpstr>
      <vt:lpstr>Why Next.js?</vt:lpstr>
      <vt:lpstr>Domain</vt:lpstr>
      <vt:lpstr>Data</vt:lpstr>
      <vt:lpstr>Backend</vt:lpstr>
      <vt:lpstr>Database</vt:lpstr>
      <vt:lpstr>Tips</vt:lpstr>
      <vt:lpstr>Bonus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Nikki Yodo</dc:creator>
  <cp:lastModifiedBy>Nikki Yodo</cp:lastModifiedBy>
  <cp:revision>38</cp:revision>
  <dcterms:created xsi:type="dcterms:W3CDTF">2024-08-29T19:01:42Z</dcterms:created>
  <dcterms:modified xsi:type="dcterms:W3CDTF">2024-10-27T14:41:26Z</dcterms:modified>
</cp:coreProperties>
</file>